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6"/>
  </p:notesMasterIdLst>
  <p:sldIdLst>
    <p:sldId id="258"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89" r:id="rId33"/>
    <p:sldId id="290" r:id="rId34"/>
    <p:sldId id="29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2" autoAdjust="0"/>
    <p:restoredTop sz="94660"/>
  </p:normalViewPr>
  <p:slideViewPr>
    <p:cSldViewPr snapToGrid="0">
      <p:cViewPr varScale="1">
        <p:scale>
          <a:sx n="110" d="100"/>
          <a:sy n="110" d="100"/>
        </p:scale>
        <p:origin x="738" y="1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E3C21-C3CB-4B8D-9033-56C1B3CE75FA}" type="datetimeFigureOut">
              <a:rPr lang="en-US" smtClean="0"/>
              <a:pPr/>
              <a:t>4/23/2023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2C3C-A191-48C2-A7E8-9C96AF841A7A}" type="slidenum">
              <a:rPr lang="en-US" smtClean="0"/>
              <a:pPr/>
              <a:t>‹#›</a:t>
            </a:fld>
            <a:endParaRPr lang="en-US" dirty="0"/>
          </a:p>
        </p:txBody>
      </p:sp>
    </p:spTree>
    <p:extLst>
      <p:ext uri="{BB962C8B-B14F-4D97-AF65-F5344CB8AC3E}">
        <p14:creationId xmlns:p14="http://schemas.microsoft.com/office/powerpoint/2010/main" val="185639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EE9517-8E69-4FF1-9294-E1E54A394BAE}" type="datetime1">
              <a:rPr lang="en-US" smtClean="0"/>
              <a:pPr/>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Drag picture to placeholder or click icon to add</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2DEFFE-95A2-43FF-99D5-6E7D22FB0B88}" type="datetime1">
              <a:rPr lang="en-US" smtClean="0"/>
              <a:pPr/>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028F6ED-3CC4-4AFC-845E-EA395F55A80F}" type="datetime1">
              <a:rPr lang="en-US" smtClean="0"/>
              <a:pPr/>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E898A29-D8FB-46E0-94ED-76B45654629F}" type="datetime1">
              <a:rPr lang="en-US" smtClean="0"/>
              <a:pPr/>
              <a:t>4/23/2023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8BF942-E3E4-447D-BFAE-5B5B25F76F4C}" type="datetime1">
              <a:rPr lang="en-US" smtClean="0"/>
              <a:pPr/>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54C4CE-C594-4506-B364-99EFEEFBB023}" type="datetime1">
              <a:rPr lang="en-US" smtClean="0"/>
              <a:pPr/>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A8E48-174D-4FEB-9E49-805E25B6E4DE}" type="datetime1">
              <a:rPr lang="en-US" smtClean="0"/>
              <a:pPr/>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78E718-7869-4C6F-963F-37646651C408}" type="datetime1">
              <a:rPr lang="en-US" smtClean="0"/>
              <a:pPr/>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AC8F81-CFCC-4380-95A1-3EA40326D83F}" type="datetime1">
              <a:rPr lang="en-US" smtClean="0"/>
              <a:pPr/>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F3D059-B916-4F7C-A4ED-4054F320AB5E}" type="datetime1">
              <a:rPr lang="en-US" smtClean="0"/>
              <a:pPr/>
              <a:t>4/23/2023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DC09DA-8BB6-47A9-8041-F86B534ABC44}" type="datetime1">
              <a:rPr lang="en-US" smtClean="0"/>
              <a:pPr/>
              <a:t>4/23/2023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ED52A-4DB9-477E-8FA6-EFA1723225C0}" type="datetime1">
              <a:rPr lang="en-US" smtClean="0"/>
              <a:pPr/>
              <a:t>4/23/2023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95BC2-041D-4BFD-90E5-0281AA95C4F8}" type="datetime1">
              <a:rPr lang="en-US" smtClean="0"/>
              <a:pPr/>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Drag picture to placeholder or click icon to add</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99882C83-E2E7-4E14-8989-44350B9DDE3D}" type="datetime1">
              <a:rPr lang="en-US" smtClean="0"/>
              <a:pPr/>
              <a:t>4/23/2023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pPr/>
              <a:t>4/23/2023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p:nvPr>
        </p:nvSpPr>
        <p:spPr/>
        <p:txBody>
          <a:bodyPr/>
          <a:lstStyle/>
          <a:p>
            <a:pPr marL="63500"/>
            <a:r>
              <a:rPr lang="en-US" altLang="zh-CN" sz="4800" dirty="0">
                <a:latin typeface="Arial" pitchFamily="34" charset="0"/>
                <a:cs typeface="Arial" pitchFamily="34" charset="0"/>
              </a:rPr>
              <a:t>S</a:t>
            </a:r>
            <a:r>
              <a:rPr lang="en-US" altLang="zh-CN" sz="4800" b="1" dirty="0">
                <a:latin typeface="Arial" pitchFamily="34" charset="0"/>
                <a:cs typeface="Arial" pitchFamily="34" charset="0"/>
              </a:rPr>
              <a:t>ome golden rules of magazine cover design</a:t>
            </a:r>
            <a:endParaRPr lang="zh-CN" altLang="en-US" sz="4800" b="1" dirty="0">
              <a:latin typeface="Arial" charset="0"/>
              <a:cs typeface="Arial" charset="0"/>
            </a:endParaRPr>
          </a:p>
        </p:txBody>
      </p:sp>
      <p:sp>
        <p:nvSpPr>
          <p:cNvPr id="2" name="副标题 1">
            <a:extLst>
              <a:ext uri="{FF2B5EF4-FFF2-40B4-BE49-F238E27FC236}">
                <a16:creationId xmlns:a16="http://schemas.microsoft.com/office/drawing/2014/main" id="{2A830EB7-CFF2-BE76-DA16-EF485DA799A9}"/>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32059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Showcase a sequence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62447" y="2222499"/>
            <a:ext cx="3336356" cy="4457373"/>
          </a:xfrm>
        </p:spPr>
      </p:pic>
      <p:sp>
        <p:nvSpPr>
          <p:cNvPr id="4" name="Content Placeholder 3"/>
          <p:cNvSpPr>
            <a:spLocks noGrp="1"/>
          </p:cNvSpPr>
          <p:nvPr>
            <p:ph sz="half" idx="2"/>
          </p:nvPr>
        </p:nvSpPr>
        <p:spPr>
          <a:xfrm>
            <a:off x="4894217" y="2222287"/>
            <a:ext cx="6487781" cy="3638764"/>
          </a:xfrm>
        </p:spPr>
        <p:txBody>
          <a:bodyPr>
            <a:normAutofit/>
          </a:bodyPr>
          <a:lstStyle/>
          <a:p>
            <a:pPr algn="just"/>
            <a:r>
              <a:rPr lang="en-US" sz="2800" dirty="0">
                <a:latin typeface="Arial" panose="020B0604020202020204" pitchFamily="34" charset="0"/>
                <a:cs typeface="Arial" panose="020B0604020202020204" pitchFamily="34" charset="0"/>
              </a:rPr>
              <a:t>It showcases the color, flight, and movement with minimalist typography aligned to reinforce the grid.</a:t>
            </a:r>
            <a:endParaRPr lang="zh-CN" altLang="en-US" sz="280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616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Create impact with imagery</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222499"/>
            <a:ext cx="3428646" cy="4422361"/>
          </a:xfrm>
        </p:spPr>
      </p:pic>
      <p:sp>
        <p:nvSpPr>
          <p:cNvPr id="4" name="Content Placeholder 3"/>
          <p:cNvSpPr>
            <a:spLocks noGrp="1"/>
          </p:cNvSpPr>
          <p:nvPr>
            <p:ph sz="half" idx="2"/>
          </p:nvPr>
        </p:nvSpPr>
        <p:spPr>
          <a:xfrm>
            <a:off x="4822018" y="2222287"/>
            <a:ext cx="6975461" cy="3638764"/>
          </a:xfrm>
        </p:spPr>
        <p:txBody>
          <a:bodyPr>
            <a:normAutofit/>
          </a:bodyPr>
          <a:lstStyle/>
          <a:p>
            <a:pPr algn="just"/>
            <a:r>
              <a:rPr lang="en-US" sz="2800" dirty="0">
                <a:latin typeface="Arial" panose="020B0604020202020204" pitchFamily="34" charset="0"/>
                <a:cs typeface="Arial" panose="020B0604020202020204" pitchFamily="34" charset="0"/>
              </a:rPr>
              <a:t>The close up of </a:t>
            </a:r>
            <a:r>
              <a:rPr lang="en-US" sz="2800" dirty="0" err="1">
                <a:latin typeface="Arial" panose="020B0604020202020204" pitchFamily="34" charset="0"/>
                <a:cs typeface="Arial" panose="020B0604020202020204" pitchFamily="34" charset="0"/>
              </a:rPr>
              <a:t>Aduba’s</a:t>
            </a:r>
            <a:r>
              <a:rPr lang="en-US" sz="2800" dirty="0">
                <a:latin typeface="Arial" panose="020B0604020202020204" pitchFamily="34" charset="0"/>
                <a:cs typeface="Arial" panose="020B0604020202020204" pitchFamily="34" charset="0"/>
              </a:rPr>
              <a:t> face – with eyes squeezed shut and grin gap-toothed and joyful – is magnetic and jubilant.</a:t>
            </a:r>
            <a:endParaRPr lang="zh-CN" altLang="en-US" sz="280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256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Play with face paint</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93075" y="2222287"/>
            <a:ext cx="3335785" cy="4430134"/>
          </a:xfrm>
        </p:spPr>
      </p:pic>
      <p:sp>
        <p:nvSpPr>
          <p:cNvPr id="4" name="Content Placeholder 3"/>
          <p:cNvSpPr>
            <a:spLocks noGrp="1"/>
          </p:cNvSpPr>
          <p:nvPr>
            <p:ph sz="half" idx="2"/>
          </p:nvPr>
        </p:nvSpPr>
        <p:spPr>
          <a:xfrm>
            <a:off x="5033555" y="2222287"/>
            <a:ext cx="6348444" cy="3638764"/>
          </a:xfrm>
        </p:spPr>
        <p:txBody>
          <a:bodyPr>
            <a:normAutofit/>
          </a:bodyPr>
          <a:lstStyle/>
          <a:p>
            <a:pPr algn="just"/>
            <a:r>
              <a:rPr lang="en-US" sz="2800" dirty="0">
                <a:latin typeface="Arial" panose="020B0604020202020204" pitchFamily="34" charset="0"/>
                <a:cs typeface="Arial" panose="020B0604020202020204" pitchFamily="34" charset="0"/>
              </a:rPr>
              <a:t>This </a:t>
            </a:r>
            <a:r>
              <a:rPr lang="en-US" sz="2800" i="1" dirty="0">
                <a:latin typeface="Arial" panose="020B0604020202020204" pitchFamily="34" charset="0"/>
                <a:cs typeface="Arial" panose="020B0604020202020204" pitchFamily="34" charset="0"/>
              </a:rPr>
              <a:t>Vogue </a:t>
            </a:r>
            <a:r>
              <a:rPr lang="en-US" sz="2800" dirty="0">
                <a:latin typeface="Arial" panose="020B0604020202020204" pitchFamily="34" charset="0"/>
                <a:cs typeface="Arial" panose="020B0604020202020204" pitchFamily="34" charset="0"/>
              </a:rPr>
              <a:t>cover with bold lines and angles that traverse the model’s face and hand. Although she executed it digitally, the red and turquoise strips look like face paint with colors that match the masthead.</a:t>
            </a:r>
            <a:endParaRPr lang="zh-CN" altLang="en-US" sz="280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79386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Create illusions with paper</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4699" y="2222287"/>
            <a:ext cx="3169056" cy="4468502"/>
          </a:xfrm>
        </p:spPr>
      </p:pic>
      <p:sp>
        <p:nvSpPr>
          <p:cNvPr id="4" name="Content Placeholder 3"/>
          <p:cNvSpPr>
            <a:spLocks noGrp="1"/>
          </p:cNvSpPr>
          <p:nvPr>
            <p:ph sz="half" idx="2"/>
          </p:nvPr>
        </p:nvSpPr>
        <p:spPr>
          <a:xfrm>
            <a:off x="4589417" y="2222287"/>
            <a:ext cx="6792581" cy="2541302"/>
          </a:xfrm>
        </p:spPr>
        <p:txBody>
          <a:bodyPr>
            <a:normAutofit/>
          </a:bodyPr>
          <a:lstStyle/>
          <a:p>
            <a:pPr algn="just"/>
            <a:r>
              <a:rPr lang="en-US" sz="2800" dirty="0">
                <a:latin typeface="Arial" panose="020B0604020202020204" pitchFamily="34" charset="0"/>
                <a:cs typeface="Arial" panose="020B0604020202020204" pitchFamily="34" charset="0"/>
              </a:rPr>
              <a:t>‘Lives Remembered’ tells the life stories of people who passed away in 2012.</a:t>
            </a:r>
            <a:endParaRPr lang="zh-CN" altLang="en-US" sz="280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2544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Nothing wrong with pretty and sweet</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41120" y="2222499"/>
            <a:ext cx="3517735" cy="4421785"/>
          </a:xfrm>
        </p:spPr>
      </p:pic>
      <p:sp>
        <p:nvSpPr>
          <p:cNvPr id="4" name="Content Placeholder 3"/>
          <p:cNvSpPr>
            <a:spLocks noGrp="1"/>
          </p:cNvSpPr>
          <p:nvPr>
            <p:ph sz="half" idx="2"/>
          </p:nvPr>
        </p:nvSpPr>
        <p:spPr>
          <a:xfrm>
            <a:off x="5399315" y="2222287"/>
            <a:ext cx="5982684" cy="3638764"/>
          </a:xfrm>
        </p:spPr>
        <p:txBody>
          <a:bodyPr>
            <a:normAutofit/>
          </a:bodyPr>
          <a:lstStyle/>
          <a:p>
            <a:pPr algn="just"/>
            <a:r>
              <a:rPr lang="en-US" sz="2800" dirty="0">
                <a:latin typeface="Arial" panose="020B0604020202020204" pitchFamily="34" charset="0"/>
                <a:cs typeface="Arial" panose="020B0604020202020204" pitchFamily="34" charset="0"/>
              </a:rPr>
              <a:t>A pretty and sweet aesthetic often goes against the grain in the world of magazine covers where being bold is eye-catching. </a:t>
            </a:r>
            <a:endParaRPr lang="zh-CN" altLang="en-US" sz="280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270876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Avoid eye contact</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10000" y="2222499"/>
            <a:ext cx="4155204" cy="4442533"/>
          </a:xfrm>
        </p:spPr>
      </p:pic>
      <p:sp>
        <p:nvSpPr>
          <p:cNvPr id="4" name="Content Placeholder 3"/>
          <p:cNvSpPr>
            <a:spLocks noGrp="1"/>
          </p:cNvSpPr>
          <p:nvPr>
            <p:ph sz="half" idx="2"/>
          </p:nvPr>
        </p:nvSpPr>
        <p:spPr>
          <a:xfrm>
            <a:off x="5320937" y="2222499"/>
            <a:ext cx="6461655" cy="3638764"/>
          </a:xfrm>
        </p:spPr>
        <p:txBody>
          <a:bodyPr>
            <a:normAutofit/>
          </a:bodyPr>
          <a:lstStyle/>
          <a:p>
            <a:pPr algn="just"/>
            <a:r>
              <a:rPr lang="en-US" sz="2800" dirty="0">
                <a:latin typeface="Arial" panose="020B0604020202020204" pitchFamily="34" charset="0"/>
                <a:cs typeface="Arial" panose="020B0604020202020204" pitchFamily="34" charset="0"/>
              </a:rPr>
              <a:t>While the models on most magazines look directly at the viewer, the model on this cover of </a:t>
            </a:r>
            <a:r>
              <a:rPr lang="en-US" sz="2800" u="sng" dirty="0">
                <a:latin typeface="Arial" panose="020B0604020202020204" pitchFamily="34" charset="0"/>
                <a:cs typeface="Arial" panose="020B0604020202020204" pitchFamily="34" charset="0"/>
              </a:rPr>
              <a:t>Lovely</a:t>
            </a:r>
            <a:r>
              <a:rPr lang="en-US" sz="2800" dirty="0">
                <a:latin typeface="Arial" panose="020B0604020202020204" pitchFamily="34" charset="0"/>
                <a:cs typeface="Arial" panose="020B0604020202020204" pitchFamily="34" charset="0"/>
              </a:rPr>
              <a:t> is giving a sideways glance that—along with the fashion styling—adds quirkiness and eccentricity.</a:t>
            </a:r>
            <a:endParaRPr lang="zh-CN" altLang="en-US" sz="280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5677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Fake a light source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88572" y="2222499"/>
            <a:ext cx="3927704" cy="4452799"/>
          </a:xfrm>
        </p:spPr>
      </p:pic>
      <p:sp>
        <p:nvSpPr>
          <p:cNvPr id="4" name="Content Placeholder 3"/>
          <p:cNvSpPr>
            <a:spLocks noGrp="1"/>
          </p:cNvSpPr>
          <p:nvPr>
            <p:ph sz="half" idx="2"/>
          </p:nvPr>
        </p:nvSpPr>
        <p:spPr>
          <a:xfrm>
            <a:off x="5277395" y="2222287"/>
            <a:ext cx="6252754" cy="3638764"/>
          </a:xfrm>
        </p:spPr>
        <p:txBody>
          <a:bodyPr>
            <a:normAutofit/>
          </a:bodyPr>
          <a:lstStyle/>
          <a:p>
            <a:pPr algn="just"/>
            <a:r>
              <a:rPr lang="en-US" sz="2800" dirty="0">
                <a:latin typeface="Arial" panose="020B0604020202020204" pitchFamily="34" charset="0"/>
                <a:cs typeface="Arial" panose="020B0604020202020204" pitchFamily="34" charset="0"/>
              </a:rPr>
              <a:t>The designer used a gradient on the background to give the appearance of a light source hitting the top right-hand corner adding a sense of dimension to the cover.</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347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Experiment with psychedelic </a:t>
            </a:r>
            <a:r>
              <a:rPr lang="en-US" b="1" dirty="0" err="1">
                <a:latin typeface="Arial" panose="020B0604020202020204" pitchFamily="34" charset="0"/>
                <a:cs typeface="Arial" panose="020B0604020202020204" pitchFamily="34" charset="0"/>
              </a:rPr>
              <a:t>colours</a:t>
            </a:r>
            <a:endParaRPr lang="en-US" b="1"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3372" y="2222500"/>
            <a:ext cx="3412116" cy="4453230"/>
          </a:xfrm>
        </p:spPr>
      </p:pic>
      <p:sp>
        <p:nvSpPr>
          <p:cNvPr id="4" name="Content Placeholder 3"/>
          <p:cNvSpPr>
            <a:spLocks noGrp="1"/>
          </p:cNvSpPr>
          <p:nvPr>
            <p:ph sz="half" idx="2"/>
          </p:nvPr>
        </p:nvSpPr>
        <p:spPr>
          <a:xfrm>
            <a:off x="5468983" y="2222287"/>
            <a:ext cx="5913015" cy="3638764"/>
          </a:xfrm>
        </p:spPr>
        <p:txBody>
          <a:bodyPr>
            <a:normAutofit/>
          </a:bodyPr>
          <a:lstStyle/>
          <a:p>
            <a:pPr algn="just"/>
            <a:r>
              <a:rPr lang="en-US" sz="2800" dirty="0">
                <a:latin typeface="Arial" panose="020B0604020202020204" pitchFamily="34" charset="0"/>
                <a:cs typeface="Arial" panose="020B0604020202020204" pitchFamily="34" charset="0"/>
              </a:rPr>
              <a:t>Illustrator </a:t>
            </a:r>
            <a:r>
              <a:rPr lang="en-US" sz="2800" u="sng" dirty="0">
                <a:latin typeface="Arial" panose="020B0604020202020204" pitchFamily="34" charset="0"/>
                <a:cs typeface="Arial" panose="020B0604020202020204" pitchFamily="34" charset="0"/>
              </a:rPr>
              <a:t>Matt Corbin</a:t>
            </a:r>
            <a:r>
              <a:rPr lang="en-US" sz="2800" dirty="0">
                <a:latin typeface="Arial" panose="020B0604020202020204" pitchFamily="34" charset="0"/>
                <a:cs typeface="Arial" panose="020B0604020202020204" pitchFamily="34" charset="0"/>
              </a:rPr>
              <a:t> played with bright psychedelic colors and globule-like forms to create the image of a strong woman posed against a shiny black background.</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9266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Use a cheeky photo</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71451" y="2222499"/>
            <a:ext cx="3625353" cy="4440625"/>
          </a:xfrm>
        </p:spPr>
      </p:pic>
      <p:sp>
        <p:nvSpPr>
          <p:cNvPr id="4" name="Content Placeholder 3"/>
          <p:cNvSpPr>
            <a:spLocks noGrp="1"/>
          </p:cNvSpPr>
          <p:nvPr>
            <p:ph sz="half" idx="2"/>
          </p:nvPr>
        </p:nvSpPr>
        <p:spPr>
          <a:xfrm>
            <a:off x="5172891" y="2222287"/>
            <a:ext cx="6209107" cy="3638764"/>
          </a:xfrm>
        </p:spPr>
        <p:txBody>
          <a:bodyPr>
            <a:normAutofit/>
          </a:bodyPr>
          <a:lstStyle/>
          <a:p>
            <a:pPr algn="just"/>
            <a:r>
              <a:rPr lang="en-US" sz="2800" dirty="0">
                <a:latin typeface="Arial" panose="020B0604020202020204" pitchFamily="34" charset="0"/>
                <a:cs typeface="Arial" panose="020B0604020202020204" pitchFamily="34" charset="0"/>
              </a:rPr>
              <a:t>It’s hard not to be attracted to this cover of </a:t>
            </a:r>
            <a:r>
              <a:rPr lang="en-US" sz="2800" i="1" dirty="0">
                <a:latin typeface="Arial" panose="020B0604020202020204" pitchFamily="34" charset="0"/>
                <a:cs typeface="Arial" panose="020B0604020202020204" pitchFamily="34" charset="0"/>
              </a:rPr>
              <a:t>Surf </a:t>
            </a:r>
            <a:r>
              <a:rPr lang="en-US" sz="2800" dirty="0">
                <a:latin typeface="Arial" panose="020B0604020202020204" pitchFamily="34" charset="0"/>
                <a:cs typeface="Arial" panose="020B0604020202020204" pitchFamily="34" charset="0"/>
              </a:rPr>
              <a:t>featuring a young boy poking his tongue out at the camera. It is, in the words of </a:t>
            </a:r>
            <a:r>
              <a:rPr lang="en-US" sz="2800" u="sng" dirty="0">
                <a:latin typeface="Arial" panose="020B0604020202020204" pitchFamily="34" charset="0"/>
                <a:cs typeface="Arial" panose="020B0604020202020204" pitchFamily="34" charset="0"/>
              </a:rPr>
              <a:t>Wedge &amp; Lever</a:t>
            </a:r>
            <a:r>
              <a:rPr lang="en-US" sz="2800" dirty="0">
                <a:latin typeface="Arial" panose="020B0604020202020204" pitchFamily="34" charset="0"/>
                <a:cs typeface="Arial" panose="020B0604020202020204" pitchFamily="34" charset="0"/>
              </a:rPr>
              <a:t>, “sophistication that does not take itself too seriously.”</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1401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Centre the masthead</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67544" y="2222500"/>
            <a:ext cx="3125022" cy="4438058"/>
          </a:xfrm>
        </p:spPr>
      </p:pic>
      <p:sp>
        <p:nvSpPr>
          <p:cNvPr id="4" name="Content Placeholder 3"/>
          <p:cNvSpPr>
            <a:spLocks noGrp="1"/>
          </p:cNvSpPr>
          <p:nvPr>
            <p:ph sz="half" idx="2"/>
          </p:nvPr>
        </p:nvSpPr>
        <p:spPr>
          <a:xfrm>
            <a:off x="4841967" y="2222287"/>
            <a:ext cx="6783976" cy="3638764"/>
          </a:xfrm>
        </p:spPr>
        <p:txBody>
          <a:bodyPr>
            <a:normAutofit/>
          </a:bodyPr>
          <a:lstStyle/>
          <a:p>
            <a:pPr algn="just"/>
            <a:r>
              <a:rPr lang="en-US" sz="2800" dirty="0">
                <a:latin typeface="Arial" panose="020B0604020202020204" pitchFamily="34" charset="0"/>
                <a:cs typeface="Arial" panose="020B0604020202020204" pitchFamily="34" charset="0"/>
              </a:rPr>
              <a:t>This cover of </a:t>
            </a:r>
            <a:r>
              <a:rPr lang="en-US" sz="2800" i="1" dirty="0">
                <a:latin typeface="Arial" panose="020B0604020202020204" pitchFamily="34" charset="0"/>
                <a:cs typeface="Arial" panose="020B0604020202020204" pitchFamily="34" charset="0"/>
              </a:rPr>
              <a:t>Pilot, </a:t>
            </a:r>
            <a:r>
              <a:rPr lang="en-US" sz="2800" dirty="0">
                <a:latin typeface="Arial" panose="020B0604020202020204" pitchFamily="34" charset="0"/>
                <a:cs typeface="Arial" panose="020B0604020202020204" pitchFamily="34" charset="0"/>
              </a:rPr>
              <a:t>gives the masthead pride of place in the center of the cover. It also works like a bulls-eye as the encircling O is the same as the smaller O in ‘Pilot’ and the model looks straight through it.</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717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000" y="447188"/>
            <a:ext cx="11016240" cy="970450"/>
          </a:xfrm>
        </p:spPr>
        <p:txBody>
          <a:bodyPr>
            <a:noAutofit/>
          </a:bodyPr>
          <a:lstStyle/>
          <a:p>
            <a:r>
              <a:rPr lang="en-US" altLang="zh-CN" sz="3600" b="1" dirty="0">
                <a:latin typeface="Arial" pitchFamily="34" charset="0"/>
                <a:cs typeface="Arial" pitchFamily="34" charset="0"/>
              </a:rPr>
              <a:t>Put the magazine name in the most obvious place</a:t>
            </a:r>
            <a:endParaRPr lang="zh-CN" altLang="en-US" sz="3600" dirty="0">
              <a:latin typeface="Arial" pitchFamily="34" charset="0"/>
              <a:cs typeface="Arial" pitchFamily="34" charset="0"/>
            </a:endParaRPr>
          </a:p>
        </p:txBody>
      </p:sp>
      <p:pic>
        <p:nvPicPr>
          <p:cNvPr id="6" name="内容占位符 5" descr="Illustrations-on-Fashion-Magazine-Covers-22.jpg"/>
          <p:cNvPicPr>
            <a:picLocks noGrp="1" noChangeAspect="1"/>
          </p:cNvPicPr>
          <p:nvPr>
            <p:ph sz="half" idx="1"/>
          </p:nvPr>
        </p:nvPicPr>
        <p:blipFill>
          <a:blip r:embed="rId2"/>
          <a:stretch>
            <a:fillRect/>
          </a:stretch>
        </p:blipFill>
        <p:spPr>
          <a:xfrm>
            <a:off x="2101823" y="2222500"/>
            <a:ext cx="3208620" cy="4456974"/>
          </a:xfrm>
        </p:spPr>
      </p:pic>
      <p:pic>
        <p:nvPicPr>
          <p:cNvPr id="7" name="内容占位符 6" descr="R823254a2da4b01725fb9dd7060abf2c1.jpg"/>
          <p:cNvPicPr>
            <a:picLocks noGrp="1" noChangeAspect="1"/>
          </p:cNvPicPr>
          <p:nvPr>
            <p:ph sz="half" idx="2"/>
          </p:nvPr>
        </p:nvPicPr>
        <p:blipFill>
          <a:blip r:embed="rId3"/>
          <a:stretch>
            <a:fillRect/>
          </a:stretch>
        </p:blipFill>
        <p:spPr>
          <a:xfrm>
            <a:off x="6845741" y="2222499"/>
            <a:ext cx="3277186" cy="4456974"/>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Tear it up</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10000" y="2222500"/>
            <a:ext cx="3286157" cy="4383696"/>
          </a:xfrm>
        </p:spPr>
      </p:pic>
      <p:sp>
        <p:nvSpPr>
          <p:cNvPr id="4" name="Content Placeholder 3"/>
          <p:cNvSpPr>
            <a:spLocks noGrp="1"/>
          </p:cNvSpPr>
          <p:nvPr>
            <p:ph sz="half" idx="2"/>
          </p:nvPr>
        </p:nvSpPr>
        <p:spPr>
          <a:xfrm>
            <a:off x="4528560" y="2222500"/>
            <a:ext cx="6984273" cy="3638764"/>
          </a:xfrm>
        </p:spPr>
        <p:txBody>
          <a:bodyPr>
            <a:normAutofit/>
          </a:bodyPr>
          <a:lstStyle/>
          <a:p>
            <a:pPr algn="just"/>
            <a:r>
              <a:rPr lang="en-US" sz="2800" dirty="0">
                <a:latin typeface="Arial" panose="020B0604020202020204" pitchFamily="34" charset="0"/>
                <a:cs typeface="Arial" panose="020B0604020202020204" pitchFamily="34" charset="0"/>
              </a:rPr>
              <a:t>This cover of </a:t>
            </a:r>
            <a:r>
              <a:rPr lang="en-US" sz="2800" u="sng" dirty="0">
                <a:latin typeface="Arial" panose="020B0604020202020204" pitchFamily="34" charset="0"/>
                <a:cs typeface="Arial" panose="020B0604020202020204" pitchFamily="34" charset="0"/>
              </a:rPr>
              <a:t>Wad</a:t>
            </a:r>
            <a:r>
              <a:rPr lang="en-US" sz="2800" dirty="0">
                <a:latin typeface="Arial" panose="020B0604020202020204" pitchFamily="34" charset="0"/>
                <a:cs typeface="Arial" panose="020B0604020202020204" pitchFamily="34" charset="0"/>
              </a:rPr>
              <a:t> uses the illusion of a model’s face torn in two to reveal another image of her face, perhaps trapped, perhaps empowered. Three eyes peer out at the potential consumer.</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4323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Make a statement with the barcode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4001" y="2222500"/>
            <a:ext cx="3204372" cy="4427006"/>
          </a:xfrm>
        </p:spPr>
      </p:pic>
      <p:sp>
        <p:nvSpPr>
          <p:cNvPr id="4" name="Content Placeholder 3"/>
          <p:cNvSpPr>
            <a:spLocks noGrp="1"/>
          </p:cNvSpPr>
          <p:nvPr>
            <p:ph sz="half" idx="2"/>
          </p:nvPr>
        </p:nvSpPr>
        <p:spPr>
          <a:xfrm>
            <a:off x="5355771" y="2222287"/>
            <a:ext cx="6026227" cy="3638764"/>
          </a:xfrm>
        </p:spPr>
        <p:txBody>
          <a:bodyPr>
            <a:normAutofit/>
          </a:bodyPr>
          <a:lstStyle/>
          <a:p>
            <a:pPr algn="just"/>
            <a:r>
              <a:rPr lang="en-US" sz="2800" dirty="0">
                <a:latin typeface="Arial" panose="020B0604020202020204" pitchFamily="34" charset="0"/>
                <a:cs typeface="Arial" panose="020B0604020202020204" pitchFamily="34" charset="0"/>
              </a:rPr>
              <a:t>There are few magazine covers where the barcode is such an integral part of the design. On this cover of </a:t>
            </a:r>
            <a:r>
              <a:rPr lang="en-US" sz="2800" u="sng" dirty="0">
                <a:latin typeface="Arial" panose="020B0604020202020204" pitchFamily="34" charset="0"/>
                <a:cs typeface="Arial" panose="020B0604020202020204" pitchFamily="34" charset="0"/>
              </a:rPr>
              <a:t>La Luna de </a:t>
            </a:r>
            <a:r>
              <a:rPr lang="en-US" sz="2800" u="sng" dirty="0" err="1">
                <a:latin typeface="Arial" panose="020B0604020202020204" pitchFamily="34" charset="0"/>
                <a:cs typeface="Arial" panose="020B0604020202020204" pitchFamily="34" charset="0"/>
              </a:rPr>
              <a:t>Metrópoli</a:t>
            </a:r>
            <a:r>
              <a:rPr lang="en-US" sz="2800" i="1"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the barcode is infused in an illustration of the September 11 attack on the World Trade Center.</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404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Layout a series of simple illustrations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52546" y="2222499"/>
            <a:ext cx="4035863" cy="4378597"/>
          </a:xfrm>
        </p:spPr>
      </p:pic>
      <p:sp>
        <p:nvSpPr>
          <p:cNvPr id="4" name="Content Placeholder 3"/>
          <p:cNvSpPr>
            <a:spLocks noGrp="1"/>
          </p:cNvSpPr>
          <p:nvPr>
            <p:ph sz="half" idx="2"/>
          </p:nvPr>
        </p:nvSpPr>
        <p:spPr>
          <a:xfrm>
            <a:off x="5190309" y="2222287"/>
            <a:ext cx="6487885" cy="2323587"/>
          </a:xfrm>
        </p:spPr>
        <p:txBody>
          <a:bodyPr>
            <a:normAutofit/>
          </a:bodyPr>
          <a:lstStyle/>
          <a:p>
            <a:pPr algn="just"/>
            <a:r>
              <a:rPr lang="en-US" sz="2800" dirty="0">
                <a:latin typeface="Arial" panose="020B0604020202020204" pitchFamily="34" charset="0"/>
                <a:cs typeface="Arial" panose="020B0604020202020204" pitchFamily="34" charset="0"/>
              </a:rPr>
              <a:t>Simple illustrations, a minimal color palette, and a white background combine in this striking cover for </a:t>
            </a:r>
            <a:r>
              <a:rPr lang="en-US" sz="2800" i="1" dirty="0">
                <a:latin typeface="Arial" panose="020B0604020202020204" pitchFamily="34" charset="0"/>
                <a:cs typeface="Arial" panose="020B0604020202020204" pitchFamily="34" charset="0"/>
              </a:rPr>
              <a:t>Odd.</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3105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Get ready for an extreme close-up</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84664" y="2222500"/>
            <a:ext cx="3451370" cy="4407870"/>
          </a:xfrm>
        </p:spPr>
      </p:pic>
      <p:sp>
        <p:nvSpPr>
          <p:cNvPr id="4" name="Content Placeholder 3"/>
          <p:cNvSpPr>
            <a:spLocks noGrp="1"/>
          </p:cNvSpPr>
          <p:nvPr>
            <p:ph sz="half" idx="2"/>
          </p:nvPr>
        </p:nvSpPr>
        <p:spPr>
          <a:xfrm>
            <a:off x="5172891" y="2222287"/>
            <a:ext cx="6209107" cy="3638764"/>
          </a:xfrm>
        </p:spPr>
        <p:txBody>
          <a:bodyPr>
            <a:normAutofit/>
          </a:bodyPr>
          <a:lstStyle/>
          <a:p>
            <a:pPr algn="just"/>
            <a:r>
              <a:rPr lang="en-US" sz="2800" dirty="0">
                <a:latin typeface="Arial" panose="020B0604020202020204" pitchFamily="34" charset="0"/>
                <a:cs typeface="Arial" panose="020B0604020202020204" pitchFamily="34" charset="0"/>
              </a:rPr>
              <a:t>This cover of </a:t>
            </a:r>
            <a:r>
              <a:rPr lang="en-US" sz="2800" u="sng" dirty="0" err="1">
                <a:latin typeface="Arial" panose="020B0604020202020204" pitchFamily="34" charset="0"/>
                <a:cs typeface="Arial" panose="020B0604020202020204" pitchFamily="34" charset="0"/>
              </a:rPr>
              <a:t>Fricote</a:t>
            </a:r>
            <a:r>
              <a:rPr lang="en-US" sz="2800" dirty="0">
                <a:latin typeface="Arial" panose="020B0604020202020204" pitchFamily="34" charset="0"/>
                <a:cs typeface="Arial" panose="020B0604020202020204" pitchFamily="34" charset="0"/>
              </a:rPr>
              <a:t> features an extreme close up of a red-lipped mouth holding an ice-clad raspberry in its teeth. The glossy lips and the shiny ice cube boost the high-end factor of this cover.</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962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Contrast a blurred image with crisp lines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5623" y="2222500"/>
            <a:ext cx="3337622" cy="4426636"/>
          </a:xfrm>
        </p:spPr>
      </p:pic>
      <p:sp>
        <p:nvSpPr>
          <p:cNvPr id="4" name="Content Placeholder 3"/>
          <p:cNvSpPr>
            <a:spLocks noGrp="1"/>
          </p:cNvSpPr>
          <p:nvPr>
            <p:ph sz="half" idx="2"/>
          </p:nvPr>
        </p:nvSpPr>
        <p:spPr>
          <a:xfrm>
            <a:off x="5225143" y="2222287"/>
            <a:ext cx="6156855" cy="3638764"/>
          </a:xfrm>
        </p:spPr>
        <p:txBody>
          <a:bodyPr>
            <a:normAutofit/>
          </a:bodyPr>
          <a:lstStyle/>
          <a:p>
            <a:pPr algn="just"/>
            <a:r>
              <a:rPr lang="en-US" sz="2800" dirty="0">
                <a:latin typeface="Arial" panose="020B0604020202020204" pitchFamily="34" charset="0"/>
                <a:cs typeface="Arial" panose="020B0604020202020204" pitchFamily="34" charset="0"/>
              </a:rPr>
              <a:t>On this cover of </a:t>
            </a:r>
            <a:r>
              <a:rPr lang="en-US" sz="2800" u="sng" dirty="0">
                <a:latin typeface="Arial" panose="020B0604020202020204" pitchFamily="34" charset="0"/>
                <a:cs typeface="Arial" panose="020B0604020202020204" pitchFamily="34" charset="0"/>
              </a:rPr>
              <a:t>Ray Gun</a:t>
            </a:r>
            <a:r>
              <a:rPr lang="en-US" sz="2800" dirty="0">
                <a:latin typeface="Arial" panose="020B0604020202020204" pitchFamily="34" charset="0"/>
                <a:cs typeface="Arial" panose="020B0604020202020204" pitchFamily="34" charset="0"/>
              </a:rPr>
              <a:t> he overlays a blurred, almost steamy, image of Beck with strong black typography made all the bolder with the holes of each letter filled in.</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056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Disorient with surrealism</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3372" y="2222500"/>
            <a:ext cx="3418280" cy="4441634"/>
          </a:xfrm>
        </p:spPr>
      </p:pic>
      <p:sp>
        <p:nvSpPr>
          <p:cNvPr id="4" name="Content Placeholder 3"/>
          <p:cNvSpPr>
            <a:spLocks noGrp="1"/>
          </p:cNvSpPr>
          <p:nvPr>
            <p:ph sz="half" idx="2"/>
          </p:nvPr>
        </p:nvSpPr>
        <p:spPr>
          <a:xfrm>
            <a:off x="5268687" y="2222500"/>
            <a:ext cx="6418112" cy="3638764"/>
          </a:xfrm>
        </p:spPr>
        <p:txBody>
          <a:bodyPr>
            <a:normAutofit/>
          </a:bodyPr>
          <a:lstStyle/>
          <a:p>
            <a:pPr algn="just"/>
            <a:r>
              <a:rPr lang="en-US" sz="2800" dirty="0">
                <a:latin typeface="Arial" panose="020B0604020202020204" pitchFamily="34" charset="0"/>
                <a:cs typeface="Arial" panose="020B0604020202020204" pitchFamily="34" charset="0"/>
              </a:rPr>
              <a:t>Surrealism prompts the viewer to question “what the…?!” as this cover for </a:t>
            </a:r>
            <a:r>
              <a:rPr lang="en-US" sz="2800" u="sng" dirty="0" err="1">
                <a:latin typeface="Arial" panose="020B0604020202020204" pitchFamily="34" charset="0"/>
                <a:cs typeface="Arial" panose="020B0604020202020204" pitchFamily="34" charset="0"/>
              </a:rPr>
              <a:t>Magrocardona</a:t>
            </a:r>
            <a:r>
              <a:rPr lang="en-US" sz="2800" dirty="0">
                <a:latin typeface="Arial" panose="020B0604020202020204" pitchFamily="34" charset="0"/>
                <a:cs typeface="Arial" panose="020B0604020202020204" pitchFamily="34" charset="0"/>
              </a:rPr>
              <a:t> demonstrates. The image is  of a model split in two; her head and torso faces away from her legs and feet walking in the other direction.                                         </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5409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Use an extra wide frame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2080" y="2222500"/>
            <a:ext cx="3418792" cy="4413232"/>
          </a:xfrm>
        </p:spPr>
      </p:pic>
      <p:sp>
        <p:nvSpPr>
          <p:cNvPr id="4" name="Content Placeholder 3"/>
          <p:cNvSpPr>
            <a:spLocks noGrp="1"/>
          </p:cNvSpPr>
          <p:nvPr>
            <p:ph sz="half" idx="2"/>
          </p:nvPr>
        </p:nvSpPr>
        <p:spPr>
          <a:xfrm>
            <a:off x="5416731" y="2222287"/>
            <a:ext cx="5965267" cy="3638764"/>
          </a:xfrm>
        </p:spPr>
        <p:txBody>
          <a:bodyPr>
            <a:normAutofit/>
          </a:bodyPr>
          <a:lstStyle/>
          <a:p>
            <a:pPr algn="just"/>
            <a:r>
              <a:rPr lang="en-US" sz="2800" dirty="0">
                <a:latin typeface="Arial" panose="020B0604020202020204" pitchFamily="34" charset="0"/>
                <a:cs typeface="Arial" panose="020B0604020202020204" pitchFamily="34" charset="0"/>
              </a:rPr>
              <a:t>This cover of </a:t>
            </a:r>
            <a:r>
              <a:rPr lang="en-US" sz="2800" u="sng" dirty="0">
                <a:latin typeface="Arial" panose="020B0604020202020204" pitchFamily="34" charset="0"/>
                <a:cs typeface="Arial" panose="020B0604020202020204" pitchFamily="34" charset="0"/>
              </a:rPr>
              <a:t>Spleen</a:t>
            </a:r>
            <a:r>
              <a:rPr lang="en-US" sz="2800" dirty="0">
                <a:latin typeface="Arial" panose="020B0604020202020204" pitchFamily="34" charset="0"/>
                <a:cs typeface="Arial" panose="020B0604020202020204" pitchFamily="34" charset="0"/>
              </a:rPr>
              <a:t> uses an extra wide frame – or a small picture, depending on which way you want to look at it – to draw attention to the central image. The title, issue number and theme of the magazine are placed sparingly along the edges.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899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Muster nostalgia with sepia tones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36914" y="2222500"/>
            <a:ext cx="3353204" cy="4425130"/>
          </a:xfrm>
        </p:spPr>
      </p:pic>
      <p:sp>
        <p:nvSpPr>
          <p:cNvPr id="4" name="Content Placeholder 3"/>
          <p:cNvSpPr>
            <a:spLocks noGrp="1"/>
          </p:cNvSpPr>
          <p:nvPr>
            <p:ph sz="half" idx="2"/>
          </p:nvPr>
        </p:nvSpPr>
        <p:spPr>
          <a:xfrm>
            <a:off x="5259977" y="2222287"/>
            <a:ext cx="6122021" cy="3638764"/>
          </a:xfrm>
        </p:spPr>
        <p:txBody>
          <a:bodyPr>
            <a:normAutofit/>
          </a:bodyPr>
          <a:lstStyle/>
          <a:p>
            <a:r>
              <a:rPr lang="en-US" sz="2800" dirty="0">
                <a:latin typeface="Arial" panose="020B0604020202020204" pitchFamily="34" charset="0"/>
                <a:cs typeface="Arial" panose="020B0604020202020204" pitchFamily="34" charset="0"/>
              </a:rPr>
              <a:t>You’ll find a lot of interesting design techniques on this </a:t>
            </a:r>
            <a:r>
              <a:rPr lang="en-US" sz="2800" u="sng" dirty="0">
                <a:latin typeface="Arial" panose="020B0604020202020204" pitchFamily="34" charset="0"/>
                <a:cs typeface="Arial" panose="020B0604020202020204" pitchFamily="34" charset="0"/>
              </a:rPr>
              <a:t>Feld</a:t>
            </a:r>
            <a:r>
              <a:rPr lang="en-US" sz="2800" dirty="0">
                <a:latin typeface="Arial" panose="020B0604020202020204" pitchFamily="34" charset="0"/>
                <a:cs typeface="Arial" panose="020B0604020202020204" pitchFamily="34" charset="0"/>
              </a:rPr>
              <a:t> cover including blocky typography, transparencies and a quirky image.</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3478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Use a frame to highlight</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71750" y="2374667"/>
            <a:ext cx="3221080" cy="4190995"/>
          </a:xfrm>
        </p:spPr>
      </p:pic>
      <p:sp>
        <p:nvSpPr>
          <p:cNvPr id="4" name="Content Placeholder 3"/>
          <p:cNvSpPr>
            <a:spLocks noGrp="1"/>
          </p:cNvSpPr>
          <p:nvPr>
            <p:ph sz="half" idx="2"/>
          </p:nvPr>
        </p:nvSpPr>
        <p:spPr>
          <a:xfrm>
            <a:off x="5564777" y="2222287"/>
            <a:ext cx="5817221" cy="3638764"/>
          </a:xfrm>
        </p:spPr>
        <p:txBody>
          <a:bodyPr>
            <a:normAutofit/>
          </a:bodyPr>
          <a:lstStyle/>
          <a:p>
            <a:pPr algn="just"/>
            <a:r>
              <a:rPr lang="en-US" sz="2800" dirty="0">
                <a:latin typeface="Arial" panose="020B0604020202020204" pitchFamily="34" charset="0"/>
                <a:cs typeface="Arial" panose="020B0604020202020204" pitchFamily="34" charset="0"/>
              </a:rPr>
              <a:t>A disjointed and broken white line frames the model’s mouth on the cover of </a:t>
            </a:r>
            <a:r>
              <a:rPr lang="en-US" sz="2800" u="sng" dirty="0">
                <a:latin typeface="Arial" panose="020B0604020202020204" pitchFamily="34" charset="0"/>
                <a:cs typeface="Arial" panose="020B0604020202020204" pitchFamily="34" charset="0"/>
              </a:rPr>
              <a:t>Hen Magazine</a:t>
            </a:r>
            <a:r>
              <a:rPr lang="en-US" sz="2800" dirty="0">
                <a:latin typeface="Arial" panose="020B0604020202020204" pitchFamily="34" charset="0"/>
                <a:cs typeface="Arial" panose="020B0604020202020204" pitchFamily="34" charset="0"/>
              </a:rPr>
              <a:t> and it serves to highlight and draw attention to her cheeky sneer.</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8642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 depth with a geometric transparency</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6251" y="2222500"/>
            <a:ext cx="3119796" cy="4418624"/>
          </a:xfrm>
        </p:spPr>
      </p:pic>
      <p:sp>
        <p:nvSpPr>
          <p:cNvPr id="4" name="Content Placeholder 3"/>
          <p:cNvSpPr>
            <a:spLocks noGrp="1"/>
          </p:cNvSpPr>
          <p:nvPr>
            <p:ph sz="half" idx="2"/>
          </p:nvPr>
        </p:nvSpPr>
        <p:spPr>
          <a:xfrm>
            <a:off x="5756367" y="2222287"/>
            <a:ext cx="5625632" cy="3638764"/>
          </a:xfrm>
        </p:spPr>
        <p:txBody>
          <a:bodyPr>
            <a:normAutofit/>
          </a:bodyPr>
          <a:lstStyle/>
          <a:p>
            <a:pPr algn="just"/>
            <a:r>
              <a:rPr lang="en-US" sz="2800" dirty="0">
                <a:latin typeface="Arial" panose="020B0604020202020204" pitchFamily="34" charset="0"/>
                <a:cs typeface="Arial" panose="020B0604020202020204" pitchFamily="34" charset="0"/>
              </a:rPr>
              <a:t>A geometric pattern with varying levels of transparency is laid over the image of a wind-blown model and adds varying depths to the image.</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851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a:latin typeface="Arial" pitchFamily="34" charset="0"/>
                <a:cs typeface="Arial" pitchFamily="34" charset="0"/>
              </a:rPr>
              <a:t>Decide on a focus point and build everything else around it</a:t>
            </a:r>
            <a:endParaRPr lang="zh-CN" altLang="en-US" sz="3600" dirty="0">
              <a:latin typeface="Arial" pitchFamily="34" charset="0"/>
              <a:cs typeface="Arial" pitchFamily="34" charset="0"/>
            </a:endParaRPr>
          </a:p>
        </p:txBody>
      </p:sp>
      <p:pic>
        <p:nvPicPr>
          <p:cNvPr id="6" name="内容占位符 5" descr="Well-Made-Studio-Magazine-Cover-Design.jpg"/>
          <p:cNvPicPr>
            <a:picLocks noGrp="1" noChangeAspect="1"/>
          </p:cNvPicPr>
          <p:nvPr>
            <p:ph sz="half" idx="1"/>
          </p:nvPr>
        </p:nvPicPr>
        <p:blipFill>
          <a:blip r:embed="rId2"/>
          <a:stretch>
            <a:fillRect/>
          </a:stretch>
        </p:blipFill>
        <p:spPr>
          <a:xfrm>
            <a:off x="2214377" y="2222500"/>
            <a:ext cx="2927149" cy="4448266"/>
          </a:xfrm>
        </p:spPr>
      </p:pic>
      <p:pic>
        <p:nvPicPr>
          <p:cNvPr id="7" name="内容占位符 6" descr="TheDog8_cover_F_16K.jpg"/>
          <p:cNvPicPr>
            <a:picLocks noGrp="1" noChangeAspect="1"/>
          </p:cNvPicPr>
          <p:nvPr>
            <p:ph sz="half" idx="2"/>
          </p:nvPr>
        </p:nvPicPr>
        <p:blipFill>
          <a:blip r:embed="rId3"/>
          <a:stretch>
            <a:fillRect/>
          </a:stretch>
        </p:blipFill>
        <p:spPr>
          <a:xfrm>
            <a:off x="6940731" y="2222499"/>
            <a:ext cx="3131211" cy="4427185"/>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Explore negative space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63040" y="2222500"/>
            <a:ext cx="3298803" cy="4444496"/>
          </a:xfrm>
        </p:spPr>
      </p:pic>
      <p:sp>
        <p:nvSpPr>
          <p:cNvPr id="4" name="Content Placeholder 3"/>
          <p:cNvSpPr>
            <a:spLocks noGrp="1"/>
          </p:cNvSpPr>
          <p:nvPr>
            <p:ph sz="half" idx="2"/>
          </p:nvPr>
        </p:nvSpPr>
        <p:spPr>
          <a:xfrm>
            <a:off x="5164183" y="2222287"/>
            <a:ext cx="6217815" cy="3638764"/>
          </a:xfrm>
        </p:spPr>
        <p:txBody>
          <a:bodyPr>
            <a:normAutofit/>
          </a:bodyPr>
          <a:lstStyle/>
          <a:p>
            <a:pPr algn="just"/>
            <a:r>
              <a:rPr lang="en-US" sz="2800" dirty="0">
                <a:latin typeface="Arial" panose="020B0604020202020204" pitchFamily="34" charset="0"/>
                <a:cs typeface="Arial" panose="020B0604020202020204" pitchFamily="34" charset="0"/>
              </a:rPr>
              <a:t>This </a:t>
            </a:r>
            <a:r>
              <a:rPr lang="en-US" sz="2800" u="sng" dirty="0">
                <a:latin typeface="Arial" panose="020B0604020202020204" pitchFamily="34" charset="0"/>
                <a:cs typeface="Arial" panose="020B0604020202020204" pitchFamily="34" charset="0"/>
              </a:rPr>
              <a:t>Used</a:t>
            </a:r>
            <a:r>
              <a:rPr lang="en-US" sz="2800" dirty="0">
                <a:latin typeface="Arial" panose="020B0604020202020204" pitchFamily="34" charset="0"/>
                <a:cs typeface="Arial" panose="020B0604020202020204" pitchFamily="34" charset="0"/>
              </a:rPr>
              <a:t> cover explores </a:t>
            </a:r>
            <a:r>
              <a:rPr lang="en-US" sz="2800" u="sng" dirty="0">
                <a:latin typeface="Arial" panose="020B0604020202020204" pitchFamily="34" charset="0"/>
                <a:cs typeface="Arial" panose="020B0604020202020204" pitchFamily="34" charset="0"/>
              </a:rPr>
              <a:t>negative space</a:t>
            </a:r>
            <a:r>
              <a:rPr lang="en-US" sz="2800" dirty="0">
                <a:latin typeface="Arial" panose="020B0604020202020204" pitchFamily="34" charset="0"/>
                <a:cs typeface="Arial" panose="020B0604020202020204" pitchFamily="34" charset="0"/>
              </a:rPr>
              <a:t> by slicing the masthead from the solid black box in the center of the page. </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2900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Use hand-drawn techniques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89166" y="2222500"/>
            <a:ext cx="3319069" cy="4323268"/>
          </a:xfrm>
        </p:spPr>
      </p:pic>
      <p:sp>
        <p:nvSpPr>
          <p:cNvPr id="4" name="Content Placeholder 3"/>
          <p:cNvSpPr>
            <a:spLocks noGrp="1"/>
          </p:cNvSpPr>
          <p:nvPr>
            <p:ph sz="half" idx="2"/>
          </p:nvPr>
        </p:nvSpPr>
        <p:spPr>
          <a:xfrm>
            <a:off x="5164183" y="2222287"/>
            <a:ext cx="6679474" cy="3638764"/>
          </a:xfrm>
        </p:spPr>
        <p:txBody>
          <a:bodyPr>
            <a:normAutofit/>
          </a:bodyPr>
          <a:lstStyle/>
          <a:p>
            <a:pPr algn="just"/>
            <a:r>
              <a:rPr lang="en-US" altLang="zh-CN" sz="2800" dirty="0">
                <a:latin typeface="Arial" panose="020B0604020202020204" pitchFamily="34" charset="0"/>
                <a:cs typeface="Arial" panose="020B0604020202020204" pitchFamily="34" charset="0"/>
              </a:rPr>
              <a:t>The cover </a:t>
            </a:r>
            <a:r>
              <a:rPr lang="en-US" sz="2800" dirty="0">
                <a:latin typeface="Arial" panose="020B0604020202020204" pitchFamily="34" charset="0"/>
                <a:cs typeface="Arial" panose="020B0604020202020204" pitchFamily="34" charset="0"/>
              </a:rPr>
              <a:t>used only pencil and lipstick to create this cover of </a:t>
            </a:r>
            <a:r>
              <a:rPr lang="en-US" sz="2800" i="1" dirty="0" err="1">
                <a:latin typeface="Arial" panose="020B0604020202020204" pitchFamily="34" charset="0"/>
                <a:cs typeface="Arial" panose="020B0604020202020204" pitchFamily="34" charset="0"/>
              </a:rPr>
              <a:t>Yorokubu</a:t>
            </a:r>
            <a:r>
              <a:rPr lang="en-US" sz="2800" i="1"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It overlaid a pencil illustration of lips with letters drawn in lipstick and repeated the pattern four times, each with a different letter.</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0362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a:latin typeface="Arial" pitchFamily="34" charset="0"/>
                <a:cs typeface="Arial" pitchFamily="34" charset="0"/>
              </a:rPr>
              <a:t>Play with font styles</a:t>
            </a:r>
            <a:endParaRPr lang="zh-CN" altLang="en-US" sz="3600" dirty="0">
              <a:latin typeface="Arial" pitchFamily="34" charset="0"/>
              <a:cs typeface="Arial" pitchFamily="34" charset="0"/>
            </a:endParaRPr>
          </a:p>
        </p:txBody>
      </p:sp>
      <p:pic>
        <p:nvPicPr>
          <p:cNvPr id="6" name="内容占位符 5" descr="R069c873e54ca04271caf8e56d6e3f188.jpg"/>
          <p:cNvPicPr>
            <a:picLocks noGrp="1" noChangeAspect="1"/>
          </p:cNvPicPr>
          <p:nvPr>
            <p:ph sz="half" idx="1"/>
          </p:nvPr>
        </p:nvPicPr>
        <p:blipFill>
          <a:blip r:embed="rId2"/>
          <a:stretch>
            <a:fillRect/>
          </a:stretch>
        </p:blipFill>
        <p:spPr>
          <a:xfrm>
            <a:off x="1992691" y="2222500"/>
            <a:ext cx="3484999" cy="4468544"/>
          </a:xfrm>
        </p:spPr>
      </p:pic>
      <p:pic>
        <p:nvPicPr>
          <p:cNvPr id="7" name="内容占位符 6" descr="magazine_covers_typography_001.jpg"/>
          <p:cNvPicPr>
            <a:picLocks noGrp="1" noChangeAspect="1"/>
          </p:cNvPicPr>
          <p:nvPr>
            <p:ph sz="half" idx="2"/>
          </p:nvPr>
        </p:nvPicPr>
        <p:blipFill>
          <a:blip r:embed="rId3"/>
          <a:stretch>
            <a:fillRect/>
          </a:stretch>
        </p:blipFill>
        <p:spPr>
          <a:xfrm>
            <a:off x="6724858" y="2222500"/>
            <a:ext cx="3484999" cy="4450392"/>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a:latin typeface="Arial" pitchFamily="34" charset="0"/>
                <a:cs typeface="Arial" pitchFamily="34" charset="0"/>
              </a:rPr>
              <a:t>Emphasize powerful words</a:t>
            </a:r>
            <a:endParaRPr lang="zh-CN" altLang="en-US" sz="3600" dirty="0">
              <a:latin typeface="Arial" pitchFamily="34" charset="0"/>
              <a:cs typeface="Arial" pitchFamily="34" charset="0"/>
            </a:endParaRPr>
          </a:p>
        </p:txBody>
      </p:sp>
      <p:pic>
        <p:nvPicPr>
          <p:cNvPr id="6" name="内容占位符 5" descr="2.png"/>
          <p:cNvPicPr>
            <a:picLocks noGrp="1" noChangeAspect="1"/>
          </p:cNvPicPr>
          <p:nvPr>
            <p:ph sz="half" idx="1"/>
          </p:nvPr>
        </p:nvPicPr>
        <p:blipFill>
          <a:blip r:embed="rId2"/>
          <a:stretch>
            <a:fillRect/>
          </a:stretch>
        </p:blipFill>
        <p:spPr>
          <a:xfrm>
            <a:off x="1159933" y="2182547"/>
            <a:ext cx="4619827" cy="4470801"/>
          </a:xfrm>
        </p:spPr>
      </p:pic>
      <p:pic>
        <p:nvPicPr>
          <p:cNvPr id="7" name="内容占位符 6" descr="bazaar-Megan-Fox.jpg"/>
          <p:cNvPicPr>
            <a:picLocks noGrp="1" noChangeAspect="1"/>
          </p:cNvPicPr>
          <p:nvPr>
            <p:ph sz="half" idx="2"/>
          </p:nvPr>
        </p:nvPicPr>
        <p:blipFill>
          <a:blip r:embed="rId3"/>
          <a:stretch>
            <a:fillRect/>
          </a:stretch>
        </p:blipFill>
        <p:spPr>
          <a:xfrm>
            <a:off x="7071361" y="2193925"/>
            <a:ext cx="3223814" cy="445531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b="1" dirty="0">
                <a:latin typeface="Arial" pitchFamily="34" charset="0"/>
                <a:cs typeface="Arial" pitchFamily="34" charset="0"/>
              </a:rPr>
              <a:t>Infuse your magazine cover design with a healthy dose of color &amp; contrast</a:t>
            </a:r>
            <a:endParaRPr lang="zh-CN" altLang="en-US" sz="3200" dirty="0">
              <a:latin typeface="Arial" pitchFamily="34" charset="0"/>
              <a:cs typeface="Arial" pitchFamily="34" charset="0"/>
            </a:endParaRPr>
          </a:p>
        </p:txBody>
      </p:sp>
      <p:pic>
        <p:nvPicPr>
          <p:cNvPr id="6" name="内容占位符 5" descr="Pulp-Magazine-cover.jpg"/>
          <p:cNvPicPr>
            <a:picLocks noGrp="1" noChangeAspect="1"/>
          </p:cNvPicPr>
          <p:nvPr>
            <p:ph sz="half" idx="1"/>
          </p:nvPr>
        </p:nvPicPr>
        <p:blipFill>
          <a:blip r:embed="rId2"/>
          <a:stretch>
            <a:fillRect/>
          </a:stretch>
        </p:blipFill>
        <p:spPr>
          <a:xfrm>
            <a:off x="1906450" y="2222500"/>
            <a:ext cx="3693161" cy="4464110"/>
          </a:xfrm>
        </p:spPr>
      </p:pic>
      <p:pic>
        <p:nvPicPr>
          <p:cNvPr id="7" name="内容占位符 6" descr="fashion_magazine.png"/>
          <p:cNvPicPr>
            <a:picLocks noGrp="1" noChangeAspect="1"/>
          </p:cNvPicPr>
          <p:nvPr>
            <p:ph sz="half" idx="2"/>
          </p:nvPr>
        </p:nvPicPr>
        <p:blipFill>
          <a:blip r:embed="rId3"/>
          <a:stretch>
            <a:fillRect/>
          </a:stretch>
        </p:blipFill>
        <p:spPr>
          <a:xfrm>
            <a:off x="6740434" y="2222500"/>
            <a:ext cx="3451254" cy="4464234"/>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a:latin typeface="Arial" pitchFamily="34" charset="0"/>
                <a:cs typeface="Arial" pitchFamily="34" charset="0"/>
              </a:rPr>
              <a:t>Place a portrait on the cover</a:t>
            </a:r>
            <a:endParaRPr lang="zh-CN" altLang="en-US" sz="3600" dirty="0">
              <a:latin typeface="Arial" pitchFamily="34" charset="0"/>
              <a:cs typeface="Arial" pitchFamily="34" charset="0"/>
            </a:endParaRPr>
          </a:p>
        </p:txBody>
      </p:sp>
      <p:pic>
        <p:nvPicPr>
          <p:cNvPr id="6" name="内容占位符 5" descr="a70da6a5c70cd2221a614d52537507f6-print-magazine-magazine-cover-design.jpg"/>
          <p:cNvPicPr>
            <a:picLocks noGrp="1" noChangeAspect="1"/>
          </p:cNvPicPr>
          <p:nvPr>
            <p:ph sz="half" idx="1"/>
          </p:nvPr>
        </p:nvPicPr>
        <p:blipFill>
          <a:blip r:embed="rId2"/>
          <a:stretch>
            <a:fillRect/>
          </a:stretch>
        </p:blipFill>
        <p:spPr>
          <a:xfrm>
            <a:off x="1934123" y="2193925"/>
            <a:ext cx="3125557" cy="4433082"/>
          </a:xfrm>
        </p:spPr>
      </p:pic>
      <p:pic>
        <p:nvPicPr>
          <p:cNvPr id="7" name="内容占位符 6" descr="OIPVMZRMMN6.jpg"/>
          <p:cNvPicPr>
            <a:picLocks noGrp="1" noChangeAspect="1"/>
          </p:cNvPicPr>
          <p:nvPr>
            <p:ph sz="half" idx="2"/>
          </p:nvPr>
        </p:nvPicPr>
        <p:blipFill>
          <a:blip r:embed="rId3"/>
          <a:stretch>
            <a:fillRect/>
          </a:stretch>
        </p:blipFill>
        <p:spPr>
          <a:xfrm>
            <a:off x="6879771" y="2193925"/>
            <a:ext cx="3587009" cy="4434572"/>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a:latin typeface="Arial" pitchFamily="34" charset="0"/>
                <a:cs typeface="Arial" pitchFamily="34" charset="0"/>
              </a:rPr>
              <a:t>Dare to be bold. Go for illustrations</a:t>
            </a:r>
            <a:endParaRPr lang="zh-CN" altLang="en-US" sz="3600" dirty="0">
              <a:latin typeface="Arial" pitchFamily="34" charset="0"/>
              <a:cs typeface="Arial" pitchFamily="34" charset="0"/>
            </a:endParaRPr>
          </a:p>
        </p:txBody>
      </p:sp>
      <p:pic>
        <p:nvPicPr>
          <p:cNvPr id="6" name="内容占位符 5" descr="magazine_cover_3.jpg"/>
          <p:cNvPicPr>
            <a:picLocks noGrp="1" noChangeAspect="1"/>
          </p:cNvPicPr>
          <p:nvPr>
            <p:ph sz="half" idx="1"/>
          </p:nvPr>
        </p:nvPicPr>
        <p:blipFill>
          <a:blip r:embed="rId2"/>
          <a:stretch>
            <a:fillRect/>
          </a:stretch>
        </p:blipFill>
        <p:spPr>
          <a:xfrm>
            <a:off x="1592262" y="2222500"/>
            <a:ext cx="4432308" cy="4432308"/>
          </a:xfrm>
        </p:spPr>
      </p:pic>
      <p:pic>
        <p:nvPicPr>
          <p:cNvPr id="7" name="内容占位符 6" descr="Re8346d22fce91fe6e8d2c8c8298d5c2f.jpg"/>
          <p:cNvPicPr>
            <a:picLocks noGrp="1" noChangeAspect="1"/>
          </p:cNvPicPr>
          <p:nvPr>
            <p:ph sz="half" idx="2"/>
          </p:nvPr>
        </p:nvPicPr>
        <p:blipFill>
          <a:blip r:embed="rId3"/>
          <a:stretch>
            <a:fillRect/>
          </a:stretch>
        </p:blipFill>
        <p:spPr>
          <a:xfrm>
            <a:off x="6940731" y="2222500"/>
            <a:ext cx="3128688" cy="4432308"/>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Create a laser cut cover</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14994" y="2222499"/>
            <a:ext cx="3547046" cy="4448837"/>
          </a:xfrm>
        </p:spPr>
      </p:pic>
      <p:sp>
        <p:nvSpPr>
          <p:cNvPr id="4" name="Content Placeholder 3"/>
          <p:cNvSpPr>
            <a:spLocks noGrp="1"/>
          </p:cNvSpPr>
          <p:nvPr>
            <p:ph sz="half" idx="2"/>
          </p:nvPr>
        </p:nvSpPr>
        <p:spPr>
          <a:xfrm>
            <a:off x="5503817" y="2222287"/>
            <a:ext cx="5878181" cy="3638764"/>
          </a:xfrm>
        </p:spPr>
        <p:txBody>
          <a:bodyPr>
            <a:normAutofit/>
          </a:bodyPr>
          <a:lstStyle/>
          <a:p>
            <a:pPr algn="just"/>
            <a:r>
              <a:rPr lang="en-US" sz="2800" dirty="0">
                <a:latin typeface="Arial" panose="020B0604020202020204" pitchFamily="34" charset="0"/>
                <a:cs typeface="Arial" panose="020B0604020202020204" pitchFamily="34" charset="0"/>
              </a:rPr>
              <a:t>Overlaying grey the laser cut on a pink background adds dimension with shadows and contrast.</a:t>
            </a:r>
            <a:endParaRPr lang="zh-CN" altLang="en-US" sz="2800" dirty="0">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422251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001">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051B7F-F45F-4FBB-974B-85B568B21B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F4A21B-80B9-40F1-8308-E0B7F0FE0B09}">
  <ds:schemaRefs>
    <ds:schemaRef ds:uri="http://schemas.microsoft.com/sharepoint/v3/contenttype/forms"/>
  </ds:schemaRefs>
</ds:datastoreItem>
</file>

<file path=customXml/itemProps3.xml><?xml version="1.0" encoding="utf-8"?>
<ds:datastoreItem xmlns:ds="http://schemas.openxmlformats.org/officeDocument/2006/customXml" ds:itemID="{F3E96646-423E-4354-94C2-1A28227BF0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001.potx</Template>
  <TotalTime>0</TotalTime>
  <Words>883</Words>
  <Application>Microsoft Office PowerPoint</Application>
  <PresentationFormat>宽屏</PresentationFormat>
  <Paragraphs>54</Paragraphs>
  <Slides>31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31</vt:i4>
      </vt:variant>
    </vt:vector>
  </HeadingPairs>
  <TitlesOfParts>
    <vt:vector size="36" baseType="lpstr">
      <vt:lpstr>Arial</vt:lpstr>
      <vt:lpstr>Calibri</vt:lpstr>
      <vt:lpstr>Century Gothic</vt:lpstr>
      <vt:lpstr>Wingdings 2</vt:lpstr>
      <vt:lpstr>001</vt:lpstr>
      <vt:lpstr>Some golden rules of magazine cover design</vt:lpstr>
      <vt:lpstr>Put the magazine name in the most obvious place</vt:lpstr>
      <vt:lpstr>Decide on a focus point and build everything else around it</vt:lpstr>
      <vt:lpstr>Play with font styles</vt:lpstr>
      <vt:lpstr>Emphasize powerful words</vt:lpstr>
      <vt:lpstr>Infuse your magazine cover design with a healthy dose of color &amp; contrast</vt:lpstr>
      <vt:lpstr>Place a portrait on the cover</vt:lpstr>
      <vt:lpstr>Dare to be bold. Go for illustrations</vt:lpstr>
      <vt:lpstr>Create a laser cut cover</vt:lpstr>
      <vt:lpstr>Showcase a sequence</vt:lpstr>
      <vt:lpstr>Create impact with imagery</vt:lpstr>
      <vt:lpstr>Play with face paint</vt:lpstr>
      <vt:lpstr>Create illusions with paper</vt:lpstr>
      <vt:lpstr>Nothing wrong with pretty and sweet</vt:lpstr>
      <vt:lpstr>Avoid eye contact</vt:lpstr>
      <vt:lpstr>Fake a light source</vt:lpstr>
      <vt:lpstr>Experiment with psychedelic colours</vt:lpstr>
      <vt:lpstr>Use a cheeky photo</vt:lpstr>
      <vt:lpstr>Centre the masthead</vt:lpstr>
      <vt:lpstr>Tear it up</vt:lpstr>
      <vt:lpstr>Make a statement with the barcode</vt:lpstr>
      <vt:lpstr>Layout a series of simple illustrations</vt:lpstr>
      <vt:lpstr>Get ready for an extreme close-up</vt:lpstr>
      <vt:lpstr>Contrast a blurred image with crisp lines</vt:lpstr>
      <vt:lpstr>Disorient with surrealism</vt:lpstr>
      <vt:lpstr>Use an extra wide frame</vt:lpstr>
      <vt:lpstr>Muster nostalgia with sepia tones</vt:lpstr>
      <vt:lpstr>Use a frame to highlight</vt:lpstr>
      <vt:lpstr>Add depth with a geometric transparency</vt:lpstr>
      <vt:lpstr>Explore negative space</vt:lpstr>
      <vt:lpstr>Use hand-drawn techniques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2019-06-12T18:46:03Z</dcterms:created>
  <dcterms:modified xsi:type="dcterms:W3CDTF">2023-04-23T09:10:58Z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